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1" r:id="rId4"/>
    <p:sldId id="26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33F5A8-D77E-19F8-034E-B2BD35E05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120433F-F2E7-A41D-F951-5534738F0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69EB4A-821A-7B9B-0A45-320D4E48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548BC3-D77A-981B-DB25-1998B1B4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380AE5-B949-D639-547C-DEB14160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321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908AAF-FC89-CC39-AE73-14BED8001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7DE6A3D-A0A1-677D-966A-CA89D109B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2078BA-2B79-907E-3211-0822B8604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580827-404E-65BF-CCA6-A439A180B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ABEC7E-DC0B-DE2F-0D32-EE0861DE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629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5C8C9E9-B43D-35AA-E0F1-F59F4AD122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64130E6-0B05-6303-680A-238F1D4BD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DE19D3-979E-8058-C710-6E3CC5588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DF02F1-A117-F60C-DBBB-F8B0663F2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902436-955A-CC40-1069-0800EF8A0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041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0D5E0-7532-0084-26C3-EFF24B98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174D36-B1FA-737E-F18D-096906DD6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E1B6EB-D8DE-5F61-3B39-B6FF4F203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E186D5-EA19-E62C-CD51-3EA337E10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134FEE-25AE-7E7A-C296-9810FDF17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6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DC61F0-7BC2-48F7-983E-715F5D888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2D8D098-55F6-611A-1762-CA1EB7C4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234CCF-FE9A-FD9F-0C66-4A342A9DE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597004-72E1-3C61-4B5C-B43F40FFE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982198-2DE7-3FEB-7BE6-0AE76D977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84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98B6A2-40C6-9A0D-542E-33D4C7BE5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44D8D7-F6C1-903C-CB92-0D2101ED93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61BEE28-37BE-B262-B310-97C4DDCD3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3FE06AE-2DCD-8C43-913C-63FFE1AAF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FAAC531-6478-62A9-215D-EEDFCCD8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137B1D-1C3A-7FAE-B16E-CC7480569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2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E57D92-A508-E49C-45C6-1D4CE7A2F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BE86CC7-E83F-8AD4-8926-A5F2293E0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D4D306C-F4EB-95A1-2636-CC011F224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030B6E5-2741-BC3A-04AA-DDAB189D44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1F1BC2A-73D7-ED23-35FB-4C17021DFA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20CEAA3-BDF5-EC42-8696-2377875F8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5D0444-D943-E742-5385-C04EC74AF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E74E21E-2A12-C1F1-82EA-8D2675D1B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995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50357-BF28-B5DF-9A60-49B924E90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32F5136-070D-E242-F9AA-CBF75134D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CC1FBE9-9879-D6B9-99D7-61316F890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D49C7D-CEF6-372C-50CB-7182AD7BE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6330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FD295D7-B17C-2909-D594-73C21F3E2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CDF8DB4-1E6A-1DDC-6FDB-7B7718C3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E54E9D-343C-EC2B-F775-18BB15891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1975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FF25F0-1388-9F25-AFE5-DFD298F9C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72E4B4-81BF-4DFD-2B7B-2E76B1328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2256ECA-606B-B50B-BADE-3C554C45E5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04B357A-DFA8-6785-FA12-3F73FAE2A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E7D3EB-6FC9-B2AB-41CB-24ED26524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A56951C-91BF-A2EB-D93C-BA7ED65F1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60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509CE5-226E-A76E-7C9A-B3A50781B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DF3D375-EBDC-84F2-961F-D7EEB3A6D7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9FA8302-5811-D3CF-E1FF-2519388121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390C679-97A1-ED3D-7DA5-29B01B1BE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3ACB640-E7F6-A972-11F7-344BC885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69C75D1-F01D-2D15-4E76-BA71ADA11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401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CB1945E-9153-059D-770D-695F2C92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13EC5DA-D170-B3D9-B713-50617244C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208801-7753-6587-5B4D-106366CBBC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2F4A08-56B1-4EC3-B7B3-BD3F433E27F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6DF9F9-D3E6-DD36-ACB4-7F3517033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EF16CB-A152-5668-F0DB-F688CF3ED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959DBB-E01C-4CDE-AAF3-360624B8AB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10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Chirurgyně používající tablet na operačním sále">
            <a:extLst>
              <a:ext uri="{FF2B5EF4-FFF2-40B4-BE49-F238E27FC236}">
                <a16:creationId xmlns:a16="http://schemas.microsoft.com/office/drawing/2014/main" id="{B847FA09-4400-DFBF-0782-380C1AD744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" b="468"/>
          <a:stretch/>
        </p:blipFill>
        <p:spPr>
          <a:xfrm>
            <a:off x="5516880" y="2848967"/>
            <a:ext cx="6675119" cy="4006942"/>
          </a:xfrm>
          <a:prstGeom prst="rect">
            <a:avLst/>
          </a:prstGeom>
        </p:spPr>
      </p:pic>
      <p:pic>
        <p:nvPicPr>
          <p:cNvPr id="3" name="Obrázek 2" descr="Obsah obrázku snímek obrazovky, rozostření, Barevnost, Písmo&#10;&#10;Obsah generovaný pomocí AI může být nesprávný.">
            <a:extLst>
              <a:ext uri="{FF2B5EF4-FFF2-40B4-BE49-F238E27FC236}">
                <a16:creationId xmlns:a16="http://schemas.microsoft.com/office/drawing/2014/main" id="{A2F3C2AF-6D76-E37A-40E2-480E539F76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748"/>
            <a:ext cx="12191999" cy="1775801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42FDA124-FE97-F0E4-BB76-616FEE23AB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3683" y="198831"/>
            <a:ext cx="1804020" cy="356962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33BDC905-97B6-460B-A271-6D0F8D471337}"/>
              </a:ext>
            </a:extLst>
          </p:cNvPr>
          <p:cNvSpPr txBox="1"/>
          <p:nvPr/>
        </p:nvSpPr>
        <p:spPr>
          <a:xfrm>
            <a:off x="808743" y="1272038"/>
            <a:ext cx="11577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</a:rPr>
              <a:t>Projekt výběru a implementace ERP systému ve společnosti SNT Plus 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9BD6FC9-393B-2B22-02E4-E53B3BB91999}"/>
              </a:ext>
            </a:extLst>
          </p:cNvPr>
          <p:cNvSpPr/>
          <p:nvPr/>
        </p:nvSpPr>
        <p:spPr>
          <a:xfrm>
            <a:off x="2389900" y="2860822"/>
            <a:ext cx="3512047" cy="400903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  <a:p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1585F4B-1287-8CF8-C2C0-BDA9F0A07459}"/>
              </a:ext>
            </a:extLst>
          </p:cNvPr>
          <p:cNvSpPr txBox="1">
            <a:spLocks/>
          </p:cNvSpPr>
          <p:nvPr/>
        </p:nvSpPr>
        <p:spPr>
          <a:xfrm>
            <a:off x="2699129" y="3047839"/>
            <a:ext cx="32028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POPIS PROJEKTU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Nasazení moderního ERP systému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Dodání kvalitní zadávací dokumentace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Organizace výběrového řízení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bg1"/>
                </a:solidFill>
              </a:rPr>
              <a:t>Řízení kontraktačních jednání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9" name="Obrázek 8" descr="Obsah obrázku Písmo, Grafika, logo, symbol&#10;&#10;Obsah generovaný pomocí AI může být nesprávný.">
            <a:extLst>
              <a:ext uri="{FF2B5EF4-FFF2-40B4-BE49-F238E27FC236}">
                <a16:creationId xmlns:a16="http://schemas.microsoft.com/office/drawing/2014/main" id="{C00EFE5F-AFAD-9C18-455E-399BE89609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47" y="2848967"/>
            <a:ext cx="3731347" cy="1287314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89ABE8D6-BEEF-40C5-E5FA-7B515E46AF92}"/>
              </a:ext>
            </a:extLst>
          </p:cNvPr>
          <p:cNvSpPr txBox="1"/>
          <p:nvPr/>
        </p:nvSpPr>
        <p:spPr>
          <a:xfrm>
            <a:off x="808743" y="902706"/>
            <a:ext cx="2146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PŘÍPADOVÁ STUDIE</a:t>
            </a:r>
          </a:p>
        </p:txBody>
      </p:sp>
      <p:pic>
        <p:nvPicPr>
          <p:cNvPr id="8" name="Obrázek 7" descr="Rozmazaná chodba v nemocnici">
            <a:extLst>
              <a:ext uri="{FF2B5EF4-FFF2-40B4-BE49-F238E27FC236}">
                <a16:creationId xmlns:a16="http://schemas.microsoft.com/office/drawing/2014/main" id="{1354BA29-F88B-AC8A-7588-393B5BA33D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71" t="2739" r="30490" b="843"/>
          <a:stretch>
            <a:fillRect/>
          </a:stretch>
        </p:blipFill>
        <p:spPr>
          <a:xfrm>
            <a:off x="0" y="2846876"/>
            <a:ext cx="2389900" cy="4009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24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6A72D-1731-D78C-1F67-AE805C5CD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3">
            <a:extLst>
              <a:ext uri="{FF2B5EF4-FFF2-40B4-BE49-F238E27FC236}">
                <a16:creationId xmlns:a16="http://schemas.microsoft.com/office/drawing/2014/main" id="{D894900B-9919-CF66-01B2-5E96CA09D5BB}"/>
              </a:ext>
            </a:extLst>
          </p:cNvPr>
          <p:cNvSpPr txBox="1">
            <a:spLocks/>
          </p:cNvSpPr>
          <p:nvPr/>
        </p:nvSpPr>
        <p:spPr>
          <a:xfrm>
            <a:off x="322007" y="545690"/>
            <a:ext cx="11282516" cy="5427406"/>
          </a:xfrm>
          <a:prstGeom prst="rect">
            <a:avLst/>
          </a:prstGeom>
        </p:spPr>
        <p:txBody>
          <a:bodyPr rtlCol="0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>
                <a:ln w="9525">
                  <a:noFill/>
                  <a:prstDash val="solid"/>
                </a:ln>
                <a:solidFill>
                  <a:srgbClr val="4EB3CF"/>
                </a:solidFill>
                <a:latin typeface="Century Gothic" panose="020B0502020202020204"/>
              </a:rPr>
              <a:t>Zákazník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	SNT Plus s.r.o. zajišťuje kompletní řešení v oblasti zdravotnické techniky a pomůcek pro simulační medicínu. Firma byla založena v roce 1999 a v průběhu let svého působení si dokázala vybudovat pověst spolehlivého a respektovaného dodavatele. Své produktové portfolio systematicky posiluje o inovativní produkty špičkových výrobců jako jsou Philips, Air </a:t>
            </a:r>
            <a:r>
              <a:rPr lang="cs-CZ" dirty="0" err="1"/>
              <a:t>Liquide</a:t>
            </a:r>
            <a:r>
              <a:rPr lang="cs-CZ" dirty="0"/>
              <a:t> </a:t>
            </a:r>
            <a:r>
              <a:rPr lang="cs-CZ" dirty="0" err="1"/>
              <a:t>Healthcare</a:t>
            </a:r>
            <a:r>
              <a:rPr lang="cs-CZ" dirty="0"/>
              <a:t> a také </a:t>
            </a:r>
            <a:r>
              <a:rPr lang="cs-CZ" dirty="0" err="1"/>
              <a:t>Laerdal</a:t>
            </a:r>
            <a:r>
              <a:rPr lang="cs-CZ" dirty="0"/>
              <a:t>, jehož výrobky a řešení exkluzivně dodává na česko-slovenský trh. Širokou nabídku zastřešuje SNT Plus profesionálním servisem, který garantuje dlouhodobou spolehlivost dodaných technologií. Kombinací inovací, dlouholetých partnerství s renomovanými výrobci a především důrazem na kvalitu služeb se SNT Plus řadí mezi přední dodavatele v oblasti zdravotnické techniky.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b="1" dirty="0">
                <a:ln w="9525">
                  <a:noFill/>
                  <a:prstDash val="solid"/>
                </a:ln>
                <a:solidFill>
                  <a:srgbClr val="4EB3CF"/>
                </a:solidFill>
                <a:latin typeface="Century Gothic" panose="020B0502020202020204"/>
              </a:rPr>
              <a:t>Výzvy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	SNT Plus, která si na trhu zdravotnických technologií vybudovala silné renomé a stabilní pozici, se rozhodla podpořit svůj další růst a posílit image spolehlivého partnera nasazením moderního ERP systému. Cílem bylo nejen udržet vysokou úroveň dodávek technologií a poskytovaného servisu, ale také mít pod kontrolou veškeré obchodní a podpůrné procesy – od nabídky přes realizaci až po dlouhodobý servis a garanci poskytovaných řešení. Management se zároveň obával složitosti výběru dodavatele a rizik spojených s implementací. 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6516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A1066-89F6-EBAB-B4CA-88CF51578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3">
            <a:extLst>
              <a:ext uri="{FF2B5EF4-FFF2-40B4-BE49-F238E27FC236}">
                <a16:creationId xmlns:a16="http://schemas.microsoft.com/office/drawing/2014/main" id="{17D47252-3EBD-6B50-C939-757F6855AE6F}"/>
              </a:ext>
            </a:extLst>
          </p:cNvPr>
          <p:cNvSpPr txBox="1">
            <a:spLocks/>
          </p:cNvSpPr>
          <p:nvPr/>
        </p:nvSpPr>
        <p:spPr>
          <a:xfrm>
            <a:off x="263013" y="582561"/>
            <a:ext cx="11665974" cy="5692877"/>
          </a:xfrm>
          <a:prstGeom prst="rect">
            <a:avLst/>
          </a:prstGeom>
        </p:spPr>
        <p:txBody>
          <a:bodyPr rtlCol="0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>
                <a:ln w="9525">
                  <a:noFill/>
                  <a:prstDash val="solid"/>
                </a:ln>
                <a:solidFill>
                  <a:srgbClr val="4EB3CF"/>
                </a:solidFill>
                <a:latin typeface="Century Gothic" panose="020B0502020202020204"/>
              </a:rPr>
              <a:t>Řešení: Metodologie MAPIC</a:t>
            </a:r>
            <a:endParaRPr lang="cs-CZ" dirty="0"/>
          </a:p>
          <a:p>
            <a:pPr marL="0" indent="0">
              <a:buNone/>
            </a:pPr>
            <a:r>
              <a:rPr lang="cs-CZ" sz="1600" dirty="0"/>
              <a:t>	</a:t>
            </a:r>
            <a:r>
              <a:rPr lang="cs-CZ" dirty="0"/>
              <a:t>Společnost proto přizvala poradenskou firmu </a:t>
            </a:r>
            <a:r>
              <a:rPr lang="cs-CZ" b="1" dirty="0"/>
              <a:t>AppliCon IT jako nezávislého konzultanta</a:t>
            </a:r>
            <a:r>
              <a:rPr lang="cs-CZ" dirty="0"/>
              <a:t> v čele s jednatelem Zdeňkem Špelinou, který zastupoval zájmy klienta  po celou dobu projektu. Spolupráce se zákazníkem probíhala v několika etapách s přesně definovanou organizační strukturou:</a:t>
            </a:r>
          </a:p>
          <a:p>
            <a:pPr lvl="0"/>
            <a:r>
              <a:rPr lang="cs-CZ" b="1" dirty="0"/>
              <a:t>Příprava projektu </a:t>
            </a:r>
            <a:r>
              <a:rPr lang="cs-CZ" dirty="0"/>
              <a:t>(definice týmu, cílů, harmonogramu, procesní mapy)</a:t>
            </a:r>
          </a:p>
          <a:p>
            <a:pPr lvl="0"/>
            <a:r>
              <a:rPr lang="cs-CZ" b="1" dirty="0"/>
              <a:t>Výběr systému </a:t>
            </a:r>
            <a:r>
              <a:rPr lang="cs-CZ" dirty="0"/>
              <a:t>(RFI, RFP)</a:t>
            </a:r>
          </a:p>
          <a:p>
            <a:pPr lvl="0"/>
            <a:r>
              <a:rPr lang="cs-CZ" b="1" dirty="0"/>
              <a:t>Nastavení kontraktačního modelu </a:t>
            </a:r>
            <a:r>
              <a:rPr lang="cs-CZ" dirty="0"/>
              <a:t>(včetně implementační, licenční, </a:t>
            </a:r>
            <a:r>
              <a:rPr lang="cs-CZ" dirty="0" err="1"/>
              <a:t>maintenance</a:t>
            </a:r>
            <a:r>
              <a:rPr lang="cs-CZ" dirty="0"/>
              <a:t> a kupní smlouvy)</a:t>
            </a:r>
          </a:p>
          <a:p>
            <a:r>
              <a:rPr lang="cs-CZ" b="1" dirty="0"/>
              <a:t>Implementace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	Při nasazení ERP systému používá AppliCon IT </a:t>
            </a:r>
            <a:r>
              <a:rPr lang="cs-CZ" b="1" dirty="0"/>
              <a:t>vlastní metodologii MAPIC</a:t>
            </a:r>
            <a:r>
              <a:rPr lang="cs-CZ" dirty="0"/>
              <a:t>, podle které je implementační část projektu je rozdělena do </a:t>
            </a:r>
            <a:r>
              <a:rPr lang="cs-CZ" b="1" dirty="0"/>
              <a:t>čtyř základních </a:t>
            </a:r>
            <a:r>
              <a:rPr lang="cs-CZ" b="1" dirty="0" err="1"/>
              <a:t>blueprintů</a:t>
            </a:r>
            <a:r>
              <a:rPr lang="cs-CZ" b="1" dirty="0"/>
              <a:t>:</a:t>
            </a:r>
            <a:endParaRPr lang="cs-CZ" dirty="0"/>
          </a:p>
          <a:p>
            <a:pPr lvl="0"/>
            <a:r>
              <a:rPr lang="cs-CZ" b="1" dirty="0"/>
              <a:t>Analýza</a:t>
            </a:r>
            <a:r>
              <a:rPr lang="cs-CZ" dirty="0"/>
              <a:t> – zpracovaná dodavatelem a obhájená před managementem společnosti.</a:t>
            </a:r>
          </a:p>
          <a:p>
            <a:pPr lvl="0"/>
            <a:r>
              <a:rPr lang="cs-CZ" b="1" dirty="0"/>
              <a:t>Realizace</a:t>
            </a:r>
            <a:r>
              <a:rPr lang="cs-CZ" dirty="0"/>
              <a:t> – klíčový uživatel, vyškolený dodavatelem, prezentuje managementu fungování systému a jeho přizpůsobení potřebám firmy.</a:t>
            </a:r>
          </a:p>
          <a:p>
            <a:pPr lvl="0"/>
            <a:r>
              <a:rPr lang="cs-CZ" b="1" dirty="0"/>
              <a:t>Příprava produktivního provozu</a:t>
            </a:r>
            <a:r>
              <a:rPr lang="cs-CZ" dirty="0"/>
              <a:t> – zahrnuje testy připravených scénářů prováděné koncovými uživateli.</a:t>
            </a:r>
          </a:p>
          <a:p>
            <a:pPr lvl="0"/>
            <a:r>
              <a:rPr lang="cs-CZ" b="1" dirty="0"/>
              <a:t>Optimalizace</a:t>
            </a:r>
            <a:r>
              <a:rPr lang="cs-CZ" dirty="0"/>
              <a:t> – klíčový uživatel prezentuje managementu způsoby, jak byly plánované procesy dále zefektivněny.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kumimoji="0" lang="cs-CZ" b="1" i="0" u="none" strike="noStrike" kern="1200" cap="none" spc="0" normalizeH="0" baseline="0" noProof="0" dirty="0">
              <a:ln w="9525">
                <a:noFill/>
                <a:prstDash val="solid"/>
              </a:ln>
              <a:solidFill>
                <a:srgbClr val="4EB3CF"/>
              </a:solidFill>
              <a:effectLst/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6619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3">
            <a:extLst>
              <a:ext uri="{FF2B5EF4-FFF2-40B4-BE49-F238E27FC236}">
                <a16:creationId xmlns:a16="http://schemas.microsoft.com/office/drawing/2014/main" id="{8210AEFB-B4AB-4591-2316-8842ED3B6A01}"/>
              </a:ext>
            </a:extLst>
          </p:cNvPr>
          <p:cNvSpPr txBox="1">
            <a:spLocks/>
          </p:cNvSpPr>
          <p:nvPr/>
        </p:nvSpPr>
        <p:spPr>
          <a:xfrm>
            <a:off x="218980" y="626806"/>
            <a:ext cx="11754040" cy="2713703"/>
          </a:xfrm>
          <a:prstGeom prst="rect">
            <a:avLst/>
          </a:prstGeom>
        </p:spPr>
        <p:txBody>
          <a:bodyPr rtlCol="0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>
                <a:ln w="9525">
                  <a:noFill/>
                  <a:prstDash val="solid"/>
                </a:ln>
                <a:solidFill>
                  <a:srgbClr val="4EB3CF"/>
                </a:solidFill>
                <a:latin typeface="Century Gothic" panose="020B0502020202020204"/>
              </a:rPr>
              <a:t>Přínosy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	Zapojení AppliCon IT coby nezávislého poradce sehrálo v projektu zásadní úlohu. Přinesl do procesu zkušenosti z předchozích implementací, které pomohly zákazníkovi zvládnout projekt tohoto rozsahu bez zbytečných rizik a nákladů. Jedním z klíčových bodů spolupráce bylo dodání kvalitní zadávací dokumentace, která zahrnovala všechny zásadní oblasti a aspekty. Zdeněk Špelina sehrál stěžejní roli při kontraktačních jednáních a vyjednávání finálních smluv. Jeho znalosti informačních systémů a jejich možností přispěly k výběru vhodného řešení.  Zákazník tak získal nejen kvalitně nasazený ERP systém, ale také větší jistotu v jeho dalším provozu a rozvoji, přičemž celá spolupráce probíhala v konstruktivní a partnerské atmosféře.</a:t>
            </a:r>
          </a:p>
        </p:txBody>
      </p:sp>
      <p:pic>
        <p:nvPicPr>
          <p:cNvPr id="5" name="Obrázek 4" descr="Obsah obrázku snímek obrazovky, rozostření, Barevnost, Písmo&#10;&#10;Obsah generovaný pomocí AI může být nesprávný.">
            <a:extLst>
              <a:ext uri="{FF2B5EF4-FFF2-40B4-BE49-F238E27FC236}">
                <a16:creationId xmlns:a16="http://schemas.microsoft.com/office/drawing/2014/main" id="{056A74D4-6C75-12BD-FA78-8AA3B6E681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80" y="3399503"/>
            <a:ext cx="11754040" cy="2109018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5F5C5E51-0B23-1496-2AEE-E1E57F2CAF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6251" y="3399503"/>
            <a:ext cx="11459498" cy="222700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none" spc="0" baseline="0">
                <a:ln w="9525">
                  <a:noFill/>
                  <a:prstDash val="solid"/>
                </a:ln>
                <a:solidFill>
                  <a:schemeClr val="accent5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7200" b="1" i="0" u="none" strike="noStrike" kern="1200" cap="none" spc="0" normalizeH="0" baseline="0" noProof="0" dirty="0">
                <a:ln w="9525">
                  <a:noFill/>
                  <a:prstDash val="solid"/>
                </a:ln>
                <a:solidFill>
                  <a:srgbClr val="4EB3C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Slovo zákazníka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6400" dirty="0">
              <a:solidFill>
                <a:srgbClr val="4EB3CF"/>
              </a:solidFill>
              <a:latin typeface="Century Gothic" panose="020B0502020202020204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6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„Velice jsme ocenili zejména detailní znalost trhu ERP, konkrétní reference na fungování jednotlivých implementátorů. Pro výběr daného ERP pro nás bylo důležité správně anticipovat i kvalitu poskytovaného supportu po spuštění systému. To se nakonec stalo velmi důležité, protože i po spouštění systému investujeme nemalé prostředky do jeho dalšího rozvoje a zefektivnění.“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6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Václav Kraus, CFO/jednatel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4900" b="1" i="0" u="none" strike="noStrike" kern="1200" cap="none" spc="0" normalizeH="0" baseline="0" noProof="0" dirty="0">
              <a:ln w="9525">
                <a:noFill/>
                <a:prstDash val="solid"/>
              </a:ln>
              <a:solidFill>
                <a:srgbClr val="4EB3CF"/>
              </a:solidFill>
              <a:effectLst/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000" b="1" i="0" u="none" strike="noStrike" kern="1200" cap="none" spc="0" normalizeH="0" baseline="0" noProof="0" dirty="0">
              <a:ln w="9525">
                <a:noFill/>
                <a:prstDash val="solid"/>
              </a:ln>
              <a:solidFill>
                <a:srgbClr val="4EB3CF"/>
              </a:solidFill>
              <a:effectLst/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1" i="0" u="none" strike="noStrike" kern="1200" cap="none" spc="0" normalizeH="0" baseline="0" noProof="0" dirty="0">
                <a:ln w="9525">
                  <a:noFill/>
                  <a:prstDash val="solid"/>
                </a:ln>
                <a:solidFill>
                  <a:srgbClr val="4EB3C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552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562</Words>
  <Application>Microsoft Office PowerPoint</Application>
  <PresentationFormat>Širokoúhlá obrazovka</PresentationFormat>
  <Paragraphs>40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Century Gothic</vt:lpstr>
      <vt:lpstr>Wingdings 2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Kateřina Tvarůžková</dc:creator>
  <cp:lastModifiedBy>Kateřina Tvarůžková</cp:lastModifiedBy>
  <cp:revision>8</cp:revision>
  <dcterms:created xsi:type="dcterms:W3CDTF">2025-10-08T06:49:30Z</dcterms:created>
  <dcterms:modified xsi:type="dcterms:W3CDTF">2025-10-27T07:03:02Z</dcterms:modified>
</cp:coreProperties>
</file>